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6" r:id="rId1"/>
  </p:sldMasterIdLst>
  <p:sldIdLst>
    <p:sldId id="256" r:id="rId2"/>
    <p:sldId id="261" r:id="rId3"/>
    <p:sldId id="257" r:id="rId4"/>
    <p:sldId id="258" r:id="rId5"/>
    <p:sldId id="262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B63F-CACA-40AC-87E3-FAAC667C3D56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281C-CB3C-4D8A-89AC-086619F1A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30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B63F-CACA-40AC-87E3-FAAC667C3D56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281C-CB3C-4D8A-89AC-086619F1A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81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B63F-CACA-40AC-87E3-FAAC667C3D56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281C-CB3C-4D8A-89AC-086619F1A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26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B63F-CACA-40AC-87E3-FAAC667C3D56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281C-CB3C-4D8A-89AC-086619F1A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12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B63F-CACA-40AC-87E3-FAAC667C3D56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281C-CB3C-4D8A-89AC-086619F1A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24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B63F-CACA-40AC-87E3-FAAC667C3D56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281C-CB3C-4D8A-89AC-086619F1A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735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B63F-CACA-40AC-87E3-FAAC667C3D56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281C-CB3C-4D8A-89AC-086619F1A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403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B63F-CACA-40AC-87E3-FAAC667C3D56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281C-CB3C-4D8A-89AC-086619F1A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44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B63F-CACA-40AC-87E3-FAAC667C3D56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281C-CB3C-4D8A-89AC-086619F1A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99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B63F-CACA-40AC-87E3-FAAC667C3D56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281C-CB3C-4D8A-89AC-086619F1A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85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B63F-CACA-40AC-87E3-FAAC667C3D56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281C-CB3C-4D8A-89AC-086619F1A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33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AB63F-CACA-40AC-87E3-FAAC667C3D56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9281C-CB3C-4D8A-89AC-086619F1A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78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4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3.png"/><Relationship Id="rId7" Type="http://schemas.openxmlformats.org/officeDocument/2006/relationships/image" Target="../media/image2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56"/>
          <a:stretch/>
        </p:blipFill>
        <p:spPr>
          <a:xfrm>
            <a:off x="-9525" y="0"/>
            <a:ext cx="5747732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91"/>
          <a:stretch/>
        </p:blipFill>
        <p:spPr>
          <a:xfrm rot="10800000">
            <a:off x="6177605" y="0"/>
            <a:ext cx="6023919" cy="6858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788" y="-193402"/>
            <a:ext cx="7842424" cy="712947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29514"/>
            <a:ext cx="9144000" cy="1013898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Play" panose="020B0000000000000000" pitchFamily="34" charset="0"/>
                <a:ea typeface="Roboto" panose="02000000000000000000" pitchFamily="2" charset="0"/>
                <a:cs typeface="Tahoma" panose="020B0604030504040204" pitchFamily="34" charset="0"/>
              </a:rPr>
              <a:t>iK</a:t>
            </a:r>
            <a:r>
              <a:rPr lang="ru-RU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Play" panose="020B0000000000000000" pitchFamily="34" charset="0"/>
                <a:ea typeface="Roboto" panose="02000000000000000000" pitchFamily="2" charset="0"/>
                <a:cs typeface="Tahoma" panose="020B0604030504040204" pitchFamily="34" charset="0"/>
              </a:rPr>
              <a:t>assa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lay" panose="020B0000000000000000" pitchFamily="34" charset="0"/>
                <a:ea typeface="Roboto" panose="02000000000000000000" pitchFamily="2" charset="0"/>
                <a:cs typeface="Tahoma" panose="020B0604030504040204" pitchFamily="34" charset="0"/>
              </a:rPr>
              <a:t> 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Play" panose="020B0000000000000000" pitchFamily="34" charset="0"/>
                <a:ea typeface="Roboto" panose="02000000000000000000" pitchFamily="2" charset="0"/>
                <a:cs typeface="Tahoma" panose="020B0604030504040204" pitchFamily="34" charset="0"/>
              </a:rPr>
              <a:t>Caffesta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Play" panose="020B0000000000000000" pitchFamily="34" charset="0"/>
              <a:ea typeface="Roboto" panose="02000000000000000000" pitchFamily="2" charset="0"/>
              <a:cs typeface="Tahom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01578" y="5660719"/>
            <a:ext cx="9588844" cy="805205"/>
          </a:xfrm>
        </p:spPr>
        <p:txBody>
          <a:bodyPr>
            <a:normAutofit fontScale="92500"/>
          </a:bodyPr>
          <a:lstStyle/>
          <a:p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Play" panose="020B0000000000000000" pitchFamily="34" charset="0"/>
                <a:ea typeface="Roboto" panose="02000000000000000000" pitchFamily="2" charset="0"/>
              </a:rPr>
              <a:t>Бесшовная интеграция программной кассы </a:t>
            </a:r>
            <a:r>
              <a:rPr 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lay" panose="020B0000000000000000" pitchFamily="34" charset="0"/>
                <a:ea typeface="Roboto" panose="02000000000000000000" pitchFamily="2" charset="0"/>
              </a:rPr>
              <a:t>iKassa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Play" panose="020B0000000000000000" pitchFamily="34" charset="0"/>
                <a:ea typeface="Roboto" panose="02000000000000000000" pitchFamily="2" charset="0"/>
              </a:rPr>
              <a:t> и </a:t>
            </a:r>
            <a:r>
              <a:rPr 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lay" panose="020B0000000000000000" pitchFamily="34" charset="0"/>
                <a:ea typeface="Roboto" panose="02000000000000000000" pitchFamily="2" charset="0"/>
              </a:rPr>
              <a:t>товароучетной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Play" panose="020B0000000000000000" pitchFamily="34" charset="0"/>
                <a:ea typeface="Roboto" panose="02000000000000000000" pitchFamily="2" charset="0"/>
              </a:rPr>
              <a:t> </a:t>
            </a:r>
            <a:r>
              <a:rPr 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lay" panose="020B0000000000000000" pitchFamily="34" charset="0"/>
                <a:ea typeface="Roboto" panose="02000000000000000000" pitchFamily="2" charset="0"/>
              </a:rPr>
              <a:t>систeмы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Play" panose="020B0000000000000000" pitchFamily="34" charset="0"/>
                <a:ea typeface="Roboto" panose="02000000000000000000" pitchFamily="2" charset="0"/>
              </a:rPr>
              <a:t> для розничных магазинов и кафе </a:t>
            </a:r>
            <a:r>
              <a:rPr 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lay" panose="020B0000000000000000" pitchFamily="34" charset="0"/>
                <a:ea typeface="Roboto" panose="02000000000000000000" pitchFamily="2" charset="0"/>
              </a:rPr>
              <a:t>Caffesta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Play" panose="020B0000000000000000" pitchFamily="34" charset="0"/>
              <a:ea typeface="Roboto" panose="02000000000000000000" pitchFamily="2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74" y="6079128"/>
            <a:ext cx="1309826" cy="65491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674" y="5752170"/>
            <a:ext cx="978152" cy="98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307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86" r="-1"/>
          <a:stretch/>
        </p:blipFill>
        <p:spPr>
          <a:xfrm>
            <a:off x="2382" y="0"/>
            <a:ext cx="6365941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532"/>
          <a:stretch/>
        </p:blipFill>
        <p:spPr>
          <a:xfrm>
            <a:off x="2383" y="225083"/>
            <a:ext cx="57150" cy="903502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625" y="225083"/>
            <a:ext cx="11120824" cy="903502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Play" panose="020B0000000000000000" pitchFamily="34" charset="0"/>
                <a:ea typeface="Roboto" panose="02000000000000000000" pitchFamily="2" charset="0"/>
              </a:rPr>
              <a:t>Автоматизация заказов, учет и контроль, отчеты в реальном времени из любой точки мира</a:t>
            </a:r>
            <a:endParaRPr lang="ru-RU" sz="2800" dirty="0">
              <a:latin typeface="Play" panose="020B0000000000000000" pitchFamily="34" charset="0"/>
              <a:ea typeface="Roboto" panose="02000000000000000000" pitchFamily="2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909136" y="6341265"/>
            <a:ext cx="4208936" cy="338554"/>
            <a:chOff x="3763908" y="6395487"/>
            <a:chExt cx="4208936" cy="33855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5718335" y="6395487"/>
              <a:ext cx="30328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dirty="0" smtClean="0">
                  <a:latin typeface="Play" panose="020B0000000000000000" pitchFamily="34" charset="0"/>
                  <a:ea typeface="Roboto" panose="02000000000000000000" pitchFamily="2" charset="0"/>
                </a:rPr>
                <a:t>2</a:t>
              </a:r>
              <a:endParaRPr lang="ru-RU" sz="1600" dirty="0">
                <a:latin typeface="Play" panose="020B0000000000000000" pitchFamily="34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3763908" y="6564764"/>
              <a:ext cx="1954427" cy="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>
              <a:stCxn id="8" idx="3"/>
            </p:cNvCxnSpPr>
            <p:nvPr/>
          </p:nvCxnSpPr>
          <p:spPr>
            <a:xfrm>
              <a:off x="6021623" y="6564764"/>
              <a:ext cx="1951221" cy="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3" name="Прямоугольник 12"/>
          <p:cNvSpPr/>
          <p:nvPr/>
        </p:nvSpPr>
        <p:spPr>
          <a:xfrm>
            <a:off x="428625" y="1231959"/>
            <a:ext cx="11120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Play" panose="020B0000000000000000" pitchFamily="34" charset="0"/>
              </a:rPr>
              <a:t>Кофейня,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lay" panose="020B0000000000000000" pitchFamily="34" charset="0"/>
              </a:rPr>
              <a:t>фудтрак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Play" panose="020B0000000000000000" pitchFamily="34" charset="0"/>
              </a:rPr>
              <a:t>, пекарня, кафе, кондитерская, ресторан, бар, паб, фаст-фуд, пиццерия, магазин</a:t>
            </a:r>
            <a:endParaRPr lang="ru-RU" b="0" i="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Play" panose="020B0000000000000000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74" y="6079128"/>
            <a:ext cx="1309826" cy="65491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674" y="5752170"/>
            <a:ext cx="978152" cy="981871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998" y="1967289"/>
            <a:ext cx="1028934" cy="95271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874" y="1967288"/>
            <a:ext cx="1168666" cy="95271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482" y="2100668"/>
            <a:ext cx="1028934" cy="685956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900113" y="3099906"/>
            <a:ext cx="1972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lay" panose="020B0000000000000000" pitchFamily="34" charset="0"/>
              </a:rPr>
              <a:t>Кому подходит</a:t>
            </a:r>
            <a:endParaRPr lang="ru-RU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Play" panose="020B0000000000000000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28855" y="3104754"/>
            <a:ext cx="1972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lay" panose="020B0000000000000000" pitchFamily="34" charset="0"/>
              </a:rPr>
              <a:t>Возможности</a:t>
            </a:r>
            <a:endParaRPr lang="ru-RU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Play" panose="020B0000000000000000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157597" y="3099906"/>
            <a:ext cx="1972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lay" panose="020B0000000000000000" pitchFamily="34" charset="0"/>
              </a:rPr>
              <a:t>Сколько стоит</a:t>
            </a:r>
            <a:endParaRPr lang="ru-RU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Play" panose="020B0000000000000000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8116" y="3502822"/>
            <a:ext cx="30166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Небольшим и средним кафе, барам, ресторанам, пиццериям,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магазинам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Play" panose="020B0000000000000000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506858" y="3500816"/>
            <a:ext cx="30166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Статистика, склад, калькуляции, производство, маркетинг и многое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другое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Play" panose="020B0000000000000000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635600" y="3500816"/>
            <a:ext cx="30166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От 17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 BYN/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мес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Play" panose="020B0000000000000000" pitchFamily="34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487" y="4331813"/>
            <a:ext cx="685956" cy="774877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229" y="4331812"/>
            <a:ext cx="685956" cy="774877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0971" y="4331812"/>
            <a:ext cx="685956" cy="774877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4506858" y="5089230"/>
            <a:ext cx="30166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Интуитивно понятная документация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Play" panose="020B0000000000000000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635600" y="5089230"/>
            <a:ext cx="30166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Зависит от выбранного тарифного плана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28625" y="5089229"/>
            <a:ext cx="30166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Специально для малого и среднего бизнеса</a:t>
            </a:r>
          </a:p>
        </p:txBody>
      </p:sp>
    </p:spTree>
    <p:extLst>
      <p:ext uri="{BB962C8B-B14F-4D97-AF65-F5344CB8AC3E}">
        <p14:creationId xmlns:p14="http://schemas.microsoft.com/office/powerpoint/2010/main" val="114484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86" r="-1"/>
          <a:stretch/>
        </p:blipFill>
        <p:spPr>
          <a:xfrm>
            <a:off x="2382" y="0"/>
            <a:ext cx="636594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25083"/>
            <a:ext cx="10515600" cy="44318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Play" panose="020B0000000000000000" pitchFamily="34" charset="0"/>
                <a:ea typeface="Roboto" panose="02000000000000000000" pitchFamily="2" charset="0"/>
              </a:rPr>
              <a:t>Посмотрите</a:t>
            </a:r>
            <a:r>
              <a:rPr lang="ru-RU" sz="2800" b="1" dirty="0">
                <a:latin typeface="Play" panose="020B0000000000000000" pitchFamily="34" charset="0"/>
                <a:ea typeface="Roboto" panose="02000000000000000000" pitchFamily="2" charset="0"/>
              </a:rPr>
              <a:t>, как работает </a:t>
            </a:r>
            <a:r>
              <a:rPr lang="en-US" sz="2800" b="1" dirty="0" err="1" smtClean="0">
                <a:latin typeface="Play" panose="020B0000000000000000" pitchFamily="34" charset="0"/>
                <a:ea typeface="Roboto" panose="02000000000000000000" pitchFamily="2" charset="0"/>
              </a:rPr>
              <a:t>Caffesta</a:t>
            </a:r>
            <a:endParaRPr lang="ru-RU" sz="2800" dirty="0">
              <a:latin typeface="Play" panose="020B0000000000000000" pitchFamily="34" charset="0"/>
              <a:ea typeface="Roboto" panose="02000000000000000000" pitchFamily="2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74" y="6079128"/>
            <a:ext cx="1309826" cy="654913"/>
          </a:xfrm>
          <a:prstGeom prst="rect">
            <a:avLst/>
          </a:prstGeom>
        </p:spPr>
      </p:pic>
      <p:grpSp>
        <p:nvGrpSpPr>
          <p:cNvPr id="4" name="Группа 3"/>
          <p:cNvGrpSpPr/>
          <p:nvPr/>
        </p:nvGrpSpPr>
        <p:grpSpPr>
          <a:xfrm>
            <a:off x="3909136" y="6341265"/>
            <a:ext cx="4208936" cy="338554"/>
            <a:chOff x="3763908" y="6395487"/>
            <a:chExt cx="4208936" cy="33855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5718335" y="6395487"/>
              <a:ext cx="30328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dirty="0" smtClean="0">
                  <a:latin typeface="Play" panose="020B0000000000000000" pitchFamily="34" charset="0"/>
                  <a:ea typeface="Roboto" panose="02000000000000000000" pitchFamily="2" charset="0"/>
                </a:rPr>
                <a:t>3</a:t>
              </a:r>
              <a:endParaRPr lang="ru-RU" sz="1600" dirty="0">
                <a:latin typeface="Play" panose="020B0000000000000000" pitchFamily="34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3763908" y="6564764"/>
              <a:ext cx="1954427" cy="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>
              <a:stCxn id="6" idx="3"/>
            </p:cNvCxnSpPr>
            <p:nvPr/>
          </p:nvCxnSpPr>
          <p:spPr>
            <a:xfrm>
              <a:off x="6021623" y="6564764"/>
              <a:ext cx="1951221" cy="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27" name="Рисунок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674" y="5752170"/>
            <a:ext cx="978152" cy="98187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106" y="1174815"/>
            <a:ext cx="952717" cy="85109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471" y="1072409"/>
            <a:ext cx="749471" cy="95271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371" y="1135923"/>
            <a:ext cx="1105152" cy="82568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808" y="3512570"/>
            <a:ext cx="927311" cy="762174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739" y="3423650"/>
            <a:ext cx="1028934" cy="940014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588" y="3588788"/>
            <a:ext cx="952717" cy="609739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900113" y="2059493"/>
            <a:ext cx="1972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Play" panose="020B0000000000000000" pitchFamily="34" charset="0"/>
              </a:rPr>
              <a:t>Прием заказа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78116" y="2462409"/>
            <a:ext cx="30166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Заказ принимают официанты или бармены на планшете, выбирая из меню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653120" y="2059493"/>
            <a:ext cx="2724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Play" panose="020B0000000000000000" pitchFamily="34" charset="0"/>
              </a:rPr>
              <a:t>Обработка заказа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506857" y="2462409"/>
            <a:ext cx="30166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Заказ поступает бармену, на кухню, может направляться сразу нескольким поварам</a:t>
            </a:r>
          </a:p>
          <a:p>
            <a:pPr algn="ctr"/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Play" panose="020B0000000000000000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9157595" y="2061482"/>
            <a:ext cx="1972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Play" panose="020B0000000000000000" pitchFamily="34" charset="0"/>
              </a:rPr>
              <a:t>Отчетность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8635598" y="2464398"/>
            <a:ext cx="30166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Выручка, количество проданных блюд, расход по продуктам, счета и т.д.. Графики и таблицы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.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Play" panose="020B0000000000000000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900113" y="4332260"/>
            <a:ext cx="1972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lay" panose="020B0000000000000000" pitchFamily="34" charset="0"/>
              </a:rPr>
              <a:t>Склад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Play" panose="020B0000000000000000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78116" y="4735176"/>
            <a:ext cx="30166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Заказ принимают официанты или бармены на планшете, выбирая из меню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5028854" y="4394298"/>
            <a:ext cx="1972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lay" panose="020B0000000000000000" pitchFamily="34" charset="0"/>
              </a:rPr>
              <a:t>Простота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Play" panose="020B0000000000000000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506857" y="4797214"/>
            <a:ext cx="30166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Если нужно, быстро добавляются/редактируются товары, применяются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акции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Play" panose="020B0000000000000000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721970" y="4337521"/>
            <a:ext cx="28439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Play" panose="020B0000000000000000" pitchFamily="34" charset="0"/>
              </a:rPr>
              <a:t>Удаленный контроль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8635598" y="4740437"/>
            <a:ext cx="30166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Оперативная статистика по заведению в любой точке мира с любого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устройства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Play" panose="020B0000000000000000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382" y="223365"/>
            <a:ext cx="57675" cy="420129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960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86" r="-1"/>
          <a:stretch/>
        </p:blipFill>
        <p:spPr>
          <a:xfrm>
            <a:off x="2382" y="0"/>
            <a:ext cx="6365941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0856" y="86240"/>
            <a:ext cx="11248684" cy="4882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latin typeface="Play" panose="020B0000000000000000" pitchFamily="34" charset="0"/>
                <a:ea typeface="Roboto" panose="02000000000000000000" pitchFamily="2" charset="0"/>
              </a:rPr>
              <a:t>Ценовые предложения для кафе</a:t>
            </a:r>
            <a:endParaRPr lang="ru-RU" sz="2000" dirty="0">
              <a:latin typeface="Play" panose="020B0000000000000000" pitchFamily="34" charset="0"/>
              <a:ea typeface="Roboto" panose="02000000000000000000" pitchFamily="2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593934"/>
              </p:ext>
            </p:extLst>
          </p:nvPr>
        </p:nvGraphicFramePr>
        <p:xfrm>
          <a:off x="371474" y="888859"/>
          <a:ext cx="11282408" cy="5196840"/>
        </p:xfrm>
        <a:graphic>
          <a:graphicData uri="http://schemas.openxmlformats.org/drawingml/2006/table">
            <a:tbl>
              <a:tblPr firstCol="1">
                <a:tableStyleId>{1FECB4D8-DB02-4DC6-A0A2-4F2EBAE1DC90}</a:tableStyleId>
              </a:tblPr>
              <a:tblGrid>
                <a:gridCol w="4357045">
                  <a:extLst>
                    <a:ext uri="{9D8B030D-6E8A-4147-A177-3AD203B41FA5}">
                      <a16:colId xmlns:a16="http://schemas.microsoft.com/office/drawing/2014/main" val="515336905"/>
                    </a:ext>
                  </a:extLst>
                </a:gridCol>
                <a:gridCol w="955589">
                  <a:extLst>
                    <a:ext uri="{9D8B030D-6E8A-4147-A177-3AD203B41FA5}">
                      <a16:colId xmlns:a16="http://schemas.microsoft.com/office/drawing/2014/main" val="1219739389"/>
                    </a:ext>
                  </a:extLst>
                </a:gridCol>
                <a:gridCol w="1375719">
                  <a:extLst>
                    <a:ext uri="{9D8B030D-6E8A-4147-A177-3AD203B41FA5}">
                      <a16:colId xmlns:a16="http://schemas.microsoft.com/office/drawing/2014/main" val="1065579422"/>
                    </a:ext>
                  </a:extLst>
                </a:gridCol>
                <a:gridCol w="1696995">
                  <a:extLst>
                    <a:ext uri="{9D8B030D-6E8A-4147-A177-3AD203B41FA5}">
                      <a16:colId xmlns:a16="http://schemas.microsoft.com/office/drawing/2014/main" val="4049164029"/>
                    </a:ext>
                  </a:extLst>
                </a:gridCol>
                <a:gridCol w="1383956">
                  <a:extLst>
                    <a:ext uri="{9D8B030D-6E8A-4147-A177-3AD203B41FA5}">
                      <a16:colId xmlns:a16="http://schemas.microsoft.com/office/drawing/2014/main" val="4249871027"/>
                    </a:ext>
                  </a:extLst>
                </a:gridCol>
                <a:gridCol w="1513104">
                  <a:extLst>
                    <a:ext uri="{9D8B030D-6E8A-4147-A177-3AD203B41FA5}">
                      <a16:colId xmlns:a16="http://schemas.microsoft.com/office/drawing/2014/main" val="3175729883"/>
                    </a:ext>
                  </a:extLst>
                </a:gridCol>
              </a:tblGrid>
              <a:tr h="273642">
                <a:tc>
                  <a:txBody>
                    <a:bodyPr/>
                    <a:lstStyle/>
                    <a:p>
                      <a:endParaRPr lang="ru-RU" sz="700" dirty="0"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dirty="0" err="1" smtClean="0">
                          <a:effectLst/>
                        </a:rPr>
                        <a:t>iKassa</a:t>
                      </a:r>
                      <a:r>
                        <a:rPr lang="en-US" sz="800" b="1" dirty="0" smtClean="0">
                          <a:effectLst/>
                        </a:rPr>
                        <a:t> Start </a:t>
                      </a:r>
                      <a:endParaRPr lang="en-US" sz="800" b="1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baseline="0" dirty="0" err="1" smtClean="0">
                          <a:effectLst/>
                        </a:rPr>
                        <a:t>iKassa</a:t>
                      </a:r>
                      <a:r>
                        <a:rPr lang="en-US" sz="800" b="1" baseline="0" dirty="0" smtClean="0">
                          <a:effectLst/>
                        </a:rPr>
                        <a:t> </a:t>
                      </a:r>
                      <a:r>
                        <a:rPr lang="en-US" sz="800" b="1" dirty="0" smtClean="0">
                          <a:effectLst/>
                        </a:rPr>
                        <a:t>Standard</a:t>
                      </a:r>
                      <a:endParaRPr lang="en-US" sz="800" b="1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baseline="0" dirty="0" err="1" smtClean="0">
                          <a:effectLst/>
                        </a:rPr>
                        <a:t>iKassa</a:t>
                      </a:r>
                      <a:r>
                        <a:rPr lang="en-US" sz="800" b="1" baseline="0" dirty="0" smtClean="0">
                          <a:effectLst/>
                        </a:rPr>
                        <a:t> </a:t>
                      </a:r>
                      <a:r>
                        <a:rPr lang="en-US" sz="800" b="1" dirty="0" smtClean="0">
                          <a:effectLst/>
                        </a:rPr>
                        <a:t>Professional</a:t>
                      </a:r>
                      <a:r>
                        <a:rPr lang="en-US" sz="800" b="1" baseline="0" dirty="0" smtClean="0">
                          <a:effectLst/>
                        </a:rPr>
                        <a:t> </a:t>
                      </a:r>
                      <a:endParaRPr lang="en-US" sz="800" b="1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 err="1" smtClean="0">
                          <a:effectLst/>
                        </a:rPr>
                        <a:t>iKassa</a:t>
                      </a:r>
                      <a:r>
                        <a:rPr lang="en-US" sz="800" b="1" baseline="0" dirty="0" smtClean="0">
                          <a:effectLst/>
                        </a:rPr>
                        <a:t> </a:t>
                      </a:r>
                      <a:r>
                        <a:rPr lang="en-US" sz="800" b="1" dirty="0" smtClean="0">
                          <a:effectLst/>
                        </a:rPr>
                        <a:t>Ultimate</a:t>
                      </a:r>
                      <a:endParaRPr lang="en-US" sz="800" b="1" dirty="0" smtClean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 err="1" smtClean="0">
                          <a:effectLst/>
                        </a:rPr>
                        <a:t>iKassa</a:t>
                      </a:r>
                      <a:r>
                        <a:rPr lang="en-US" sz="800" b="1" baseline="0" dirty="0" smtClean="0">
                          <a:effectLst/>
                        </a:rPr>
                        <a:t> </a:t>
                      </a:r>
                      <a:r>
                        <a:rPr lang="en-US" sz="800" b="1" dirty="0" smtClean="0">
                          <a:effectLst/>
                        </a:rPr>
                        <a:t>Advanced</a:t>
                      </a:r>
                      <a:endParaRPr lang="en-US" sz="800" b="1" dirty="0" smtClean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4245315012"/>
                  </a:ext>
                </a:extLst>
              </a:tr>
              <a:tr h="258440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Цена при оплате за 1 месяц*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700" dirty="0" smtClean="0">
                          <a:effectLst/>
                        </a:rPr>
                        <a:t>18</a:t>
                      </a:r>
                      <a:r>
                        <a:rPr lang="ru-RU" sz="700" baseline="0" dirty="0" smtClean="0">
                          <a:effectLst/>
                        </a:rPr>
                        <a:t> </a:t>
                      </a:r>
                      <a:r>
                        <a:rPr lang="en-US" sz="700" baseline="0" dirty="0" smtClean="0">
                          <a:effectLst/>
                        </a:rPr>
                        <a:t>(USD)</a:t>
                      </a:r>
                      <a:endParaRPr lang="en-US" sz="700" i="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effectLst/>
                        </a:rPr>
                        <a:t>24 </a:t>
                      </a:r>
                      <a:r>
                        <a:rPr lang="en-US" sz="700" baseline="0" dirty="0" smtClean="0">
                          <a:effectLst/>
                        </a:rPr>
                        <a:t>(USD)</a:t>
                      </a:r>
                      <a:endParaRPr lang="en-US" sz="700" i="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effectLst/>
                        </a:rPr>
                        <a:t>34 </a:t>
                      </a:r>
                      <a:r>
                        <a:rPr lang="en-US" sz="700" baseline="0" dirty="0" smtClean="0">
                          <a:effectLst/>
                        </a:rPr>
                        <a:t>(USD)</a:t>
                      </a:r>
                      <a:endParaRPr lang="en-US" sz="700" i="0" dirty="0" smtClean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effectLst/>
                        </a:rPr>
                        <a:t>44 </a:t>
                      </a:r>
                      <a:r>
                        <a:rPr lang="en-US" sz="700" baseline="0" dirty="0" smtClean="0">
                          <a:effectLst/>
                        </a:rPr>
                        <a:t>(USD)</a:t>
                      </a:r>
                      <a:endParaRPr lang="en-US" sz="700" i="0" dirty="0" smtClean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effectLst/>
                        </a:rPr>
                        <a:t>54 </a:t>
                      </a:r>
                      <a:r>
                        <a:rPr lang="en-US" sz="700" baseline="0" dirty="0" smtClean="0">
                          <a:effectLst/>
                        </a:rPr>
                        <a:t>(USD)</a:t>
                      </a:r>
                      <a:endParaRPr lang="en-US" sz="700" i="0" dirty="0" smtClean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488371044"/>
                  </a:ext>
                </a:extLst>
              </a:tr>
              <a:tr h="258440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Цена</a:t>
                      </a:r>
                      <a:r>
                        <a:rPr lang="ru-RU" sz="700" baseline="0" dirty="0" smtClean="0">
                          <a:effectLst/>
                        </a:rPr>
                        <a:t> в месяц </a:t>
                      </a:r>
                      <a:r>
                        <a:rPr lang="ru-RU" sz="700" dirty="0" smtClean="0">
                          <a:effectLst/>
                        </a:rPr>
                        <a:t>при оплате за 1 год*</a:t>
                      </a:r>
                      <a:endParaRPr lang="ru-RU" sz="700" b="1" dirty="0">
                        <a:effectLst/>
                        <a:latin typeface="Calibri (Основной текст)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effectLst/>
                        </a:rPr>
                        <a:t>16 </a:t>
                      </a:r>
                      <a:r>
                        <a:rPr lang="en-US" sz="700" baseline="0" dirty="0" smtClean="0">
                          <a:effectLst/>
                        </a:rPr>
                        <a:t>(USD)</a:t>
                      </a:r>
                      <a:endParaRPr lang="en-US" sz="700" i="0" dirty="0" smtClean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effectLst/>
                        </a:rPr>
                        <a:t>21 </a:t>
                      </a:r>
                      <a:r>
                        <a:rPr lang="en-US" sz="700" baseline="0" dirty="0" smtClean="0">
                          <a:effectLst/>
                        </a:rPr>
                        <a:t>(USD)</a:t>
                      </a:r>
                      <a:endParaRPr lang="en-US" sz="700" i="0" dirty="0" smtClean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effectLst/>
                        </a:rPr>
                        <a:t>31 </a:t>
                      </a:r>
                      <a:r>
                        <a:rPr lang="en-US" sz="700" baseline="0" dirty="0" smtClean="0">
                          <a:effectLst/>
                        </a:rPr>
                        <a:t>(USD)</a:t>
                      </a:r>
                      <a:endParaRPr lang="en-US" sz="700" i="0" dirty="0" smtClean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effectLst/>
                        </a:rPr>
                        <a:t>41 </a:t>
                      </a:r>
                      <a:r>
                        <a:rPr lang="en-US" sz="700" baseline="0" dirty="0" smtClean="0">
                          <a:effectLst/>
                        </a:rPr>
                        <a:t>(USD)</a:t>
                      </a:r>
                      <a:endParaRPr lang="en-US" sz="700" i="0" dirty="0" smtClean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effectLst/>
                        </a:rPr>
                        <a:t>51 </a:t>
                      </a:r>
                      <a:r>
                        <a:rPr lang="en-US" sz="700" baseline="0" dirty="0" smtClean="0">
                          <a:effectLst/>
                        </a:rPr>
                        <a:t>(USD)</a:t>
                      </a:r>
                      <a:endParaRPr lang="en-US" sz="700" i="0" dirty="0" smtClean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192556652"/>
                  </a:ext>
                </a:extLst>
              </a:tr>
              <a:tr h="258440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Статистика продаж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325303202"/>
                  </a:ext>
                </a:extLst>
              </a:tr>
              <a:tr h="258440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Столы и залы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334758647"/>
                  </a:ext>
                </a:extLst>
              </a:tr>
              <a:tr h="258440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Интеграция с</a:t>
                      </a:r>
                      <a:r>
                        <a:rPr lang="ru-RU" sz="700" baseline="0" dirty="0" smtClean="0">
                          <a:effectLst/>
                        </a:rPr>
                        <a:t> 1С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363384084"/>
                  </a:ext>
                </a:extLst>
              </a:tr>
              <a:tr h="258440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Финансовый модуль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172384526"/>
                  </a:ext>
                </a:extLst>
              </a:tr>
              <a:tr h="258440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Склад, тех.</a:t>
                      </a:r>
                      <a:r>
                        <a:rPr lang="en-US" sz="700" dirty="0" smtClean="0">
                          <a:effectLst/>
                        </a:rPr>
                        <a:t> </a:t>
                      </a:r>
                      <a:r>
                        <a:rPr lang="ru-RU" sz="700" dirty="0" smtClean="0">
                          <a:effectLst/>
                        </a:rPr>
                        <a:t>карты, производство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303425914"/>
                  </a:ext>
                </a:extLst>
              </a:tr>
              <a:tr h="258440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Настраиваемое меню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indent="0" algn="r" fontAlgn="t">
                        <a:buFont typeface="Wingdings" panose="05000000000000000000" pitchFamily="2" charset="2"/>
                        <a:buNone/>
                      </a:pP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86896133"/>
                  </a:ext>
                </a:extLst>
              </a:tr>
              <a:tr h="258440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Программы лояльности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432795062"/>
                  </a:ext>
                </a:extLst>
              </a:tr>
              <a:tr h="258440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Кассовый модуль (смены, транзакции)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4192140304"/>
                  </a:ext>
                </a:extLst>
              </a:tr>
              <a:tr h="258440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Дополнительные способы</a:t>
                      </a:r>
                      <a:r>
                        <a:rPr lang="ru-RU" sz="700" baseline="0" dirty="0" smtClean="0">
                          <a:effectLst/>
                        </a:rPr>
                        <a:t> оплаты (безнал, счёт клиента)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785627581"/>
                  </a:ext>
                </a:extLst>
              </a:tr>
              <a:tr h="258440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Карта зала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560893583"/>
                  </a:ext>
                </a:extLst>
              </a:tr>
              <a:tr h="258440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Расчёт банкетов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4206299755"/>
                  </a:ext>
                </a:extLst>
              </a:tr>
              <a:tr h="258440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Акции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907966293"/>
                  </a:ext>
                </a:extLst>
              </a:tr>
              <a:tr h="258440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Модификаторы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155905430"/>
                  </a:ext>
                </a:extLst>
              </a:tr>
              <a:tr h="258440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Система бронирования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3296193532"/>
                  </a:ext>
                </a:extLst>
              </a:tr>
              <a:tr h="258440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Планшет</a:t>
                      </a:r>
                      <a:r>
                        <a:rPr lang="ru-RU" sz="700" baseline="0" dirty="0" smtClean="0">
                          <a:effectLst/>
                        </a:rPr>
                        <a:t> на кухню**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263758746"/>
                  </a:ext>
                </a:extLst>
              </a:tr>
              <a:tr h="258440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Доп. Планшет в заведении бесплатно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700" dirty="0" smtClean="0">
                          <a:effectLst/>
                        </a:rPr>
                        <a:t>1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700" dirty="0" smtClean="0">
                          <a:effectLst/>
                        </a:rPr>
                        <a:t>2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700" dirty="0" smtClean="0">
                          <a:effectLst/>
                        </a:rPr>
                        <a:t>3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700" dirty="0" smtClean="0">
                          <a:effectLst/>
                        </a:rPr>
                        <a:t>5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700" dirty="0" smtClean="0">
                          <a:effectLst/>
                        </a:rPr>
                        <a:t>10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213227418"/>
                  </a:ext>
                </a:extLst>
              </a:tr>
              <a:tr h="258440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Техподдержка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</a:rPr>
                        <a:t>9:00-18:00</a:t>
                      </a:r>
                      <a:endParaRPr lang="ru-RU" sz="700" dirty="0" smtClean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</a:rPr>
                        <a:t>9:00-18:00</a:t>
                      </a:r>
                      <a:endParaRPr lang="ru-RU" sz="700" dirty="0" smtClean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</a:rPr>
                        <a:t>9:00-18:00</a:t>
                      </a:r>
                      <a:endParaRPr lang="ru-RU" sz="700" dirty="0" smtClean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</a:rPr>
                        <a:t>8:00-24:00</a:t>
                      </a:r>
                      <a:endParaRPr lang="ru-RU" sz="700" dirty="0" smtClean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700" dirty="0" smtClean="0">
                          <a:effectLst/>
                        </a:rPr>
                        <a:t>8:00-24:00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3679716014"/>
                  </a:ext>
                </a:extLst>
              </a:tr>
            </a:tbl>
          </a:graphicData>
        </a:graphic>
      </p:graphicFrame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74" y="6275355"/>
            <a:ext cx="917372" cy="458686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3909136" y="6341265"/>
            <a:ext cx="4208936" cy="338554"/>
            <a:chOff x="3763908" y="6395487"/>
            <a:chExt cx="4208936" cy="338554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5718335" y="6395487"/>
              <a:ext cx="30328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dirty="0" smtClean="0">
                  <a:latin typeface="Play" panose="020B0000000000000000" pitchFamily="34" charset="0"/>
                  <a:ea typeface="Roboto" panose="02000000000000000000" pitchFamily="2" charset="0"/>
                </a:rPr>
                <a:t>4</a:t>
              </a:r>
              <a:endParaRPr lang="ru-RU" sz="1600" dirty="0">
                <a:latin typeface="Play" panose="020B0000000000000000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3763908" y="6564764"/>
              <a:ext cx="1954427" cy="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17" idx="3"/>
            </p:cNvCxnSpPr>
            <p:nvPr/>
          </p:nvCxnSpPr>
          <p:spPr>
            <a:xfrm>
              <a:off x="6021623" y="6564764"/>
              <a:ext cx="1951221" cy="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" name="Прямоугольник 4"/>
          <p:cNvSpPr/>
          <p:nvPr/>
        </p:nvSpPr>
        <p:spPr>
          <a:xfrm>
            <a:off x="2382" y="105894"/>
            <a:ext cx="57675" cy="342136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954" y="1744363"/>
            <a:ext cx="134713" cy="134713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539" y="2781269"/>
            <a:ext cx="134713" cy="134713"/>
          </a:xfrm>
          <a:prstGeom prst="rect">
            <a:avLst/>
          </a:prstGeom>
        </p:spPr>
      </p:pic>
      <p:pic>
        <p:nvPicPr>
          <p:cNvPr id="84" name="Рисунок 8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3628" y="6157661"/>
            <a:ext cx="574197" cy="576380"/>
          </a:xfrm>
          <a:prstGeom prst="rect">
            <a:avLst/>
          </a:prstGeom>
        </p:spPr>
      </p:pic>
      <p:sp>
        <p:nvSpPr>
          <p:cNvPr id="67" name="Прямоугольник 66"/>
          <p:cNvSpPr/>
          <p:nvPr/>
        </p:nvSpPr>
        <p:spPr>
          <a:xfrm>
            <a:off x="281660" y="6087887"/>
            <a:ext cx="39883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* - за один кассовый терминал, за 30 календарных дней</a:t>
            </a: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Play" panose="020B0000000000000000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4270057" y="6087887"/>
            <a:ext cx="39883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** - Скоро</a:t>
            </a: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Play" panose="020B0000000000000000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80855" y="414183"/>
            <a:ext cx="1128240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На второе и последующие заведения - скидка 50% от указанного тарифного плана, но не менее 6$ в месяц!</a:t>
            </a: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Play" panose="020B0000000000000000" pitchFamily="34" charset="0"/>
            </a:endParaRPr>
          </a:p>
        </p:txBody>
      </p:sp>
      <p:pic>
        <p:nvPicPr>
          <p:cNvPr id="70" name="Рисунок 6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541" y="2005809"/>
            <a:ext cx="134713" cy="134713"/>
          </a:xfrm>
          <a:prstGeom prst="rect">
            <a:avLst/>
          </a:prstGeom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540" y="2266748"/>
            <a:ext cx="134713" cy="134713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539" y="2522662"/>
            <a:ext cx="134713" cy="134713"/>
          </a:xfrm>
          <a:prstGeom prst="rect">
            <a:avLst/>
          </a:prstGeom>
        </p:spPr>
      </p:pic>
      <p:pic>
        <p:nvPicPr>
          <p:cNvPr id="73" name="Рисунок 7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267" y="1744363"/>
            <a:ext cx="134713" cy="134713"/>
          </a:xfrm>
          <a:prstGeom prst="rect">
            <a:avLst/>
          </a:prstGeom>
        </p:spPr>
      </p:pic>
      <p:pic>
        <p:nvPicPr>
          <p:cNvPr id="85" name="Рисунок 8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854" y="2005809"/>
            <a:ext cx="134713" cy="134713"/>
          </a:xfrm>
          <a:prstGeom prst="rect">
            <a:avLst/>
          </a:prstGeom>
        </p:spPr>
      </p:pic>
      <p:pic>
        <p:nvPicPr>
          <p:cNvPr id="86" name="Рисунок 8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853" y="2266748"/>
            <a:ext cx="134713" cy="134713"/>
          </a:xfrm>
          <a:prstGeom prst="rect">
            <a:avLst/>
          </a:prstGeom>
        </p:spPr>
      </p:pic>
      <p:pic>
        <p:nvPicPr>
          <p:cNvPr id="87" name="Рисунок 8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852" y="2522662"/>
            <a:ext cx="134713" cy="134713"/>
          </a:xfrm>
          <a:prstGeom prst="rect">
            <a:avLst/>
          </a:prstGeom>
        </p:spPr>
      </p:pic>
      <p:pic>
        <p:nvPicPr>
          <p:cNvPr id="88" name="Рисунок 8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265" y="2788018"/>
            <a:ext cx="134713" cy="134713"/>
          </a:xfrm>
          <a:prstGeom prst="rect">
            <a:avLst/>
          </a:prstGeom>
        </p:spPr>
      </p:pic>
      <p:pic>
        <p:nvPicPr>
          <p:cNvPr id="89" name="Рисунок 8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852" y="3049464"/>
            <a:ext cx="134713" cy="134713"/>
          </a:xfrm>
          <a:prstGeom prst="rect">
            <a:avLst/>
          </a:prstGeom>
        </p:spPr>
      </p:pic>
      <p:pic>
        <p:nvPicPr>
          <p:cNvPr id="90" name="Рисунок 8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851" y="3310403"/>
            <a:ext cx="134713" cy="134713"/>
          </a:xfrm>
          <a:prstGeom prst="rect">
            <a:avLst/>
          </a:prstGeom>
        </p:spPr>
      </p:pic>
      <p:pic>
        <p:nvPicPr>
          <p:cNvPr id="92" name="Рисунок 9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4527" y="1744363"/>
            <a:ext cx="134713" cy="134713"/>
          </a:xfrm>
          <a:prstGeom prst="rect">
            <a:avLst/>
          </a:prstGeom>
        </p:spPr>
      </p:pic>
      <p:pic>
        <p:nvPicPr>
          <p:cNvPr id="93" name="Рисунок 9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114" y="2005809"/>
            <a:ext cx="134713" cy="134713"/>
          </a:xfrm>
          <a:prstGeom prst="rect">
            <a:avLst/>
          </a:prstGeom>
        </p:spPr>
      </p:pic>
      <p:pic>
        <p:nvPicPr>
          <p:cNvPr id="94" name="Рисунок 9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113" y="2266748"/>
            <a:ext cx="134713" cy="134713"/>
          </a:xfrm>
          <a:prstGeom prst="rect">
            <a:avLst/>
          </a:prstGeom>
        </p:spPr>
      </p:pic>
      <p:pic>
        <p:nvPicPr>
          <p:cNvPr id="95" name="Рисунок 9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112" y="2522662"/>
            <a:ext cx="134713" cy="134713"/>
          </a:xfrm>
          <a:prstGeom prst="rect">
            <a:avLst/>
          </a:prstGeom>
        </p:spPr>
      </p:pic>
      <p:pic>
        <p:nvPicPr>
          <p:cNvPr id="96" name="Рисунок 9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4525" y="2788018"/>
            <a:ext cx="134713" cy="134713"/>
          </a:xfrm>
          <a:prstGeom prst="rect">
            <a:avLst/>
          </a:prstGeom>
        </p:spPr>
      </p:pic>
      <p:pic>
        <p:nvPicPr>
          <p:cNvPr id="97" name="Рисунок 9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112" y="3049464"/>
            <a:ext cx="134713" cy="134713"/>
          </a:xfrm>
          <a:prstGeom prst="rect">
            <a:avLst/>
          </a:prstGeom>
        </p:spPr>
      </p:pic>
      <p:pic>
        <p:nvPicPr>
          <p:cNvPr id="98" name="Рисунок 9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111" y="3310403"/>
            <a:ext cx="134713" cy="134713"/>
          </a:xfrm>
          <a:prstGeom prst="rect">
            <a:avLst/>
          </a:prstGeom>
        </p:spPr>
      </p:pic>
      <p:pic>
        <p:nvPicPr>
          <p:cNvPr id="99" name="Рисунок 9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228" y="1744363"/>
            <a:ext cx="134713" cy="134713"/>
          </a:xfrm>
          <a:prstGeom prst="rect">
            <a:avLst/>
          </a:prstGeom>
        </p:spPr>
      </p:pic>
      <p:pic>
        <p:nvPicPr>
          <p:cNvPr id="100" name="Рисунок 9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815" y="2005809"/>
            <a:ext cx="134713" cy="134713"/>
          </a:xfrm>
          <a:prstGeom prst="rect">
            <a:avLst/>
          </a:prstGeom>
        </p:spPr>
      </p:pic>
      <p:pic>
        <p:nvPicPr>
          <p:cNvPr id="101" name="Рисунок 10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814" y="2266748"/>
            <a:ext cx="134713" cy="134713"/>
          </a:xfrm>
          <a:prstGeom prst="rect">
            <a:avLst/>
          </a:prstGeom>
        </p:spPr>
      </p:pic>
      <p:pic>
        <p:nvPicPr>
          <p:cNvPr id="102" name="Рисунок 10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813" y="2522662"/>
            <a:ext cx="134713" cy="134713"/>
          </a:xfrm>
          <a:prstGeom prst="rect">
            <a:avLst/>
          </a:prstGeom>
        </p:spPr>
      </p:pic>
      <p:pic>
        <p:nvPicPr>
          <p:cNvPr id="103" name="Рисунок 10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226" y="2788018"/>
            <a:ext cx="134713" cy="134713"/>
          </a:xfrm>
          <a:prstGeom prst="rect">
            <a:avLst/>
          </a:prstGeom>
        </p:spPr>
      </p:pic>
      <p:pic>
        <p:nvPicPr>
          <p:cNvPr id="104" name="Рисунок 10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813" y="3049464"/>
            <a:ext cx="134713" cy="134713"/>
          </a:xfrm>
          <a:prstGeom prst="rect">
            <a:avLst/>
          </a:prstGeom>
        </p:spPr>
      </p:pic>
      <p:pic>
        <p:nvPicPr>
          <p:cNvPr id="105" name="Рисунок 10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812" y="3310403"/>
            <a:ext cx="134713" cy="134713"/>
          </a:xfrm>
          <a:prstGeom prst="rect">
            <a:avLst/>
          </a:prstGeom>
        </p:spPr>
      </p:pic>
      <p:pic>
        <p:nvPicPr>
          <p:cNvPr id="106" name="Рисунок 10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9057" y="1744363"/>
            <a:ext cx="134713" cy="134713"/>
          </a:xfrm>
          <a:prstGeom prst="rect">
            <a:avLst/>
          </a:prstGeom>
        </p:spPr>
      </p:pic>
      <p:pic>
        <p:nvPicPr>
          <p:cNvPr id="107" name="Рисунок 10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4644" y="2005809"/>
            <a:ext cx="134713" cy="134713"/>
          </a:xfrm>
          <a:prstGeom prst="rect">
            <a:avLst/>
          </a:prstGeom>
        </p:spPr>
      </p:pic>
      <p:pic>
        <p:nvPicPr>
          <p:cNvPr id="108" name="Рисунок 10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4643" y="2266748"/>
            <a:ext cx="134713" cy="134713"/>
          </a:xfrm>
          <a:prstGeom prst="rect">
            <a:avLst/>
          </a:prstGeom>
        </p:spPr>
      </p:pic>
      <p:pic>
        <p:nvPicPr>
          <p:cNvPr id="109" name="Рисунок 10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4642" y="2522662"/>
            <a:ext cx="134713" cy="134713"/>
          </a:xfrm>
          <a:prstGeom prst="rect">
            <a:avLst/>
          </a:prstGeom>
        </p:spPr>
      </p:pic>
      <p:pic>
        <p:nvPicPr>
          <p:cNvPr id="110" name="Рисунок 10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9055" y="2788018"/>
            <a:ext cx="134713" cy="134713"/>
          </a:xfrm>
          <a:prstGeom prst="rect">
            <a:avLst/>
          </a:prstGeom>
        </p:spPr>
      </p:pic>
      <p:pic>
        <p:nvPicPr>
          <p:cNvPr id="111" name="Рисунок 1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4642" y="3049464"/>
            <a:ext cx="134713" cy="134713"/>
          </a:xfrm>
          <a:prstGeom prst="rect">
            <a:avLst/>
          </a:prstGeom>
        </p:spPr>
      </p:pic>
      <p:pic>
        <p:nvPicPr>
          <p:cNvPr id="112" name="Рисунок 1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4641" y="3310403"/>
            <a:ext cx="134713" cy="134713"/>
          </a:xfrm>
          <a:prstGeom prst="rect">
            <a:avLst/>
          </a:prstGeom>
        </p:spPr>
      </p:pic>
      <p:pic>
        <p:nvPicPr>
          <p:cNvPr id="113" name="Рисунок 1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4524" y="3565810"/>
            <a:ext cx="134713" cy="134713"/>
          </a:xfrm>
          <a:prstGeom prst="rect">
            <a:avLst/>
          </a:prstGeom>
        </p:spPr>
      </p:pic>
      <p:pic>
        <p:nvPicPr>
          <p:cNvPr id="114" name="Рисунок 1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111" y="3827256"/>
            <a:ext cx="134713" cy="134713"/>
          </a:xfrm>
          <a:prstGeom prst="rect">
            <a:avLst/>
          </a:prstGeom>
        </p:spPr>
      </p:pic>
      <p:pic>
        <p:nvPicPr>
          <p:cNvPr id="115" name="Рисунок 1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110" y="4088195"/>
            <a:ext cx="134713" cy="134713"/>
          </a:xfrm>
          <a:prstGeom prst="rect">
            <a:avLst/>
          </a:prstGeom>
        </p:spPr>
      </p:pic>
      <p:pic>
        <p:nvPicPr>
          <p:cNvPr id="116" name="Рисунок 1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109" y="4344109"/>
            <a:ext cx="134713" cy="134713"/>
          </a:xfrm>
          <a:prstGeom prst="rect">
            <a:avLst/>
          </a:prstGeom>
        </p:spPr>
      </p:pic>
      <p:pic>
        <p:nvPicPr>
          <p:cNvPr id="120" name="Рисунок 1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120" y="3565810"/>
            <a:ext cx="134713" cy="134713"/>
          </a:xfrm>
          <a:prstGeom prst="rect">
            <a:avLst/>
          </a:prstGeom>
        </p:spPr>
      </p:pic>
      <p:pic>
        <p:nvPicPr>
          <p:cNvPr id="121" name="Рисунок 1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707" y="3827256"/>
            <a:ext cx="134713" cy="134713"/>
          </a:xfrm>
          <a:prstGeom prst="rect">
            <a:avLst/>
          </a:prstGeom>
        </p:spPr>
      </p:pic>
      <p:pic>
        <p:nvPicPr>
          <p:cNvPr id="122" name="Рисунок 1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706" y="4088195"/>
            <a:ext cx="134713" cy="134713"/>
          </a:xfrm>
          <a:prstGeom prst="rect">
            <a:avLst/>
          </a:prstGeom>
        </p:spPr>
      </p:pic>
      <p:pic>
        <p:nvPicPr>
          <p:cNvPr id="123" name="Рисунок 1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705" y="4335871"/>
            <a:ext cx="134713" cy="134713"/>
          </a:xfrm>
          <a:prstGeom prst="rect">
            <a:avLst/>
          </a:prstGeom>
        </p:spPr>
      </p:pic>
      <p:pic>
        <p:nvPicPr>
          <p:cNvPr id="124" name="Рисунок 1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118" y="4601227"/>
            <a:ext cx="134713" cy="134713"/>
          </a:xfrm>
          <a:prstGeom prst="rect">
            <a:avLst/>
          </a:prstGeom>
        </p:spPr>
      </p:pic>
      <p:pic>
        <p:nvPicPr>
          <p:cNvPr id="125" name="Рисунок 1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705" y="4862673"/>
            <a:ext cx="134713" cy="134713"/>
          </a:xfrm>
          <a:prstGeom prst="rect">
            <a:avLst/>
          </a:prstGeom>
        </p:spPr>
      </p:pic>
      <p:pic>
        <p:nvPicPr>
          <p:cNvPr id="127" name="Рисунок 1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9894" y="3557572"/>
            <a:ext cx="134713" cy="134713"/>
          </a:xfrm>
          <a:prstGeom prst="rect">
            <a:avLst/>
          </a:prstGeom>
        </p:spPr>
      </p:pic>
      <p:pic>
        <p:nvPicPr>
          <p:cNvPr id="128" name="Рисунок 1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5481" y="3819018"/>
            <a:ext cx="134713" cy="134713"/>
          </a:xfrm>
          <a:prstGeom prst="rect">
            <a:avLst/>
          </a:prstGeom>
        </p:spPr>
      </p:pic>
      <p:pic>
        <p:nvPicPr>
          <p:cNvPr id="129" name="Рисунок 1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5480" y="4079957"/>
            <a:ext cx="134713" cy="134713"/>
          </a:xfrm>
          <a:prstGeom prst="rect">
            <a:avLst/>
          </a:prstGeom>
        </p:spPr>
      </p:pic>
      <p:pic>
        <p:nvPicPr>
          <p:cNvPr id="130" name="Рисунок 1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5479" y="4335871"/>
            <a:ext cx="134713" cy="134713"/>
          </a:xfrm>
          <a:prstGeom prst="rect">
            <a:avLst/>
          </a:prstGeom>
        </p:spPr>
      </p:pic>
      <p:pic>
        <p:nvPicPr>
          <p:cNvPr id="131" name="Рисунок 1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9892" y="4592989"/>
            <a:ext cx="134713" cy="134713"/>
          </a:xfrm>
          <a:prstGeom prst="rect">
            <a:avLst/>
          </a:prstGeom>
        </p:spPr>
      </p:pic>
      <p:pic>
        <p:nvPicPr>
          <p:cNvPr id="132" name="Рисунок 1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5479" y="4854435"/>
            <a:ext cx="134713" cy="134713"/>
          </a:xfrm>
          <a:prstGeom prst="rect">
            <a:avLst/>
          </a:prstGeom>
        </p:spPr>
      </p:pic>
      <p:pic>
        <p:nvPicPr>
          <p:cNvPr id="133" name="Рисунок 1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5478" y="5115374"/>
            <a:ext cx="134713" cy="134713"/>
          </a:xfrm>
          <a:prstGeom prst="rect">
            <a:avLst/>
          </a:prstGeom>
        </p:spPr>
      </p:pic>
      <p:pic>
        <p:nvPicPr>
          <p:cNvPr id="141" name="Рисунок 1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4640" y="5377815"/>
            <a:ext cx="134713" cy="134713"/>
          </a:xfrm>
          <a:prstGeom prst="rect">
            <a:avLst/>
          </a:prstGeom>
        </p:spPr>
      </p:pic>
      <p:pic>
        <p:nvPicPr>
          <p:cNvPr id="142" name="Рисунок 1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539" y="3041280"/>
            <a:ext cx="134713" cy="134713"/>
          </a:xfrm>
          <a:prstGeom prst="rect">
            <a:avLst/>
          </a:prstGeom>
        </p:spPr>
      </p:pic>
      <p:pic>
        <p:nvPicPr>
          <p:cNvPr id="144" name="Рисунок 14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705" y="5118080"/>
            <a:ext cx="134713" cy="134713"/>
          </a:xfrm>
          <a:prstGeom prst="rect">
            <a:avLst/>
          </a:prstGeom>
        </p:spPr>
      </p:pic>
      <p:pic>
        <p:nvPicPr>
          <p:cNvPr id="145" name="Рисунок 14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705" y="5378091"/>
            <a:ext cx="134713" cy="134713"/>
          </a:xfrm>
          <a:prstGeom prst="rect">
            <a:avLst/>
          </a:prstGeom>
        </p:spPr>
      </p:pic>
      <p:pic>
        <p:nvPicPr>
          <p:cNvPr id="146" name="Рисунок 1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109" y="4589612"/>
            <a:ext cx="134713" cy="134713"/>
          </a:xfrm>
          <a:prstGeom prst="rect">
            <a:avLst/>
          </a:prstGeom>
        </p:spPr>
      </p:pic>
      <p:pic>
        <p:nvPicPr>
          <p:cNvPr id="147" name="Рисунок 14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109" y="4849623"/>
            <a:ext cx="134713" cy="134713"/>
          </a:xfrm>
          <a:prstGeom prst="rect">
            <a:avLst/>
          </a:prstGeom>
        </p:spPr>
      </p:pic>
      <p:pic>
        <p:nvPicPr>
          <p:cNvPr id="148" name="Рисунок 14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109" y="5109634"/>
            <a:ext cx="134713" cy="134713"/>
          </a:xfrm>
          <a:prstGeom prst="rect">
            <a:avLst/>
          </a:prstGeom>
        </p:spPr>
      </p:pic>
      <p:pic>
        <p:nvPicPr>
          <p:cNvPr id="149" name="Рисунок 14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109" y="5369645"/>
            <a:ext cx="134713" cy="134713"/>
          </a:xfrm>
          <a:prstGeom prst="rect">
            <a:avLst/>
          </a:prstGeom>
        </p:spPr>
      </p:pic>
      <p:pic>
        <p:nvPicPr>
          <p:cNvPr id="150" name="Рисунок 14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051" y="3563967"/>
            <a:ext cx="134713" cy="134713"/>
          </a:xfrm>
          <a:prstGeom prst="rect">
            <a:avLst/>
          </a:prstGeom>
        </p:spPr>
      </p:pic>
      <p:pic>
        <p:nvPicPr>
          <p:cNvPr id="151" name="Рисунок 15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051" y="3823978"/>
            <a:ext cx="134713" cy="134713"/>
          </a:xfrm>
          <a:prstGeom prst="rect">
            <a:avLst/>
          </a:prstGeom>
        </p:spPr>
      </p:pic>
      <p:pic>
        <p:nvPicPr>
          <p:cNvPr id="152" name="Рисунок 15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051" y="4083989"/>
            <a:ext cx="134713" cy="134713"/>
          </a:xfrm>
          <a:prstGeom prst="rect">
            <a:avLst/>
          </a:prstGeom>
        </p:spPr>
      </p:pic>
      <p:pic>
        <p:nvPicPr>
          <p:cNvPr id="153" name="Рисунок 15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051" y="4344000"/>
            <a:ext cx="134713" cy="134713"/>
          </a:xfrm>
          <a:prstGeom prst="rect">
            <a:avLst/>
          </a:prstGeom>
        </p:spPr>
      </p:pic>
      <p:pic>
        <p:nvPicPr>
          <p:cNvPr id="154" name="Рисунок 15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851" y="4592724"/>
            <a:ext cx="134713" cy="134713"/>
          </a:xfrm>
          <a:prstGeom prst="rect">
            <a:avLst/>
          </a:prstGeom>
        </p:spPr>
      </p:pic>
      <p:pic>
        <p:nvPicPr>
          <p:cNvPr id="155" name="Рисунок 15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851" y="4852735"/>
            <a:ext cx="134713" cy="134713"/>
          </a:xfrm>
          <a:prstGeom prst="rect">
            <a:avLst/>
          </a:prstGeom>
        </p:spPr>
      </p:pic>
      <p:pic>
        <p:nvPicPr>
          <p:cNvPr id="156" name="Рисунок 15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851" y="5112746"/>
            <a:ext cx="134713" cy="134713"/>
          </a:xfrm>
          <a:prstGeom prst="rect">
            <a:avLst/>
          </a:prstGeom>
        </p:spPr>
      </p:pic>
      <p:pic>
        <p:nvPicPr>
          <p:cNvPr id="157" name="Рисунок 15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851" y="5372757"/>
            <a:ext cx="134713" cy="134713"/>
          </a:xfrm>
          <a:prstGeom prst="rect">
            <a:avLst/>
          </a:prstGeom>
        </p:spPr>
      </p:pic>
      <p:pic>
        <p:nvPicPr>
          <p:cNvPr id="158" name="Рисунок 15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539" y="3303956"/>
            <a:ext cx="134713" cy="134713"/>
          </a:xfrm>
          <a:prstGeom prst="rect">
            <a:avLst/>
          </a:prstGeom>
        </p:spPr>
      </p:pic>
      <p:pic>
        <p:nvPicPr>
          <p:cNvPr id="159" name="Рисунок 15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539" y="3563967"/>
            <a:ext cx="134713" cy="134713"/>
          </a:xfrm>
          <a:prstGeom prst="rect">
            <a:avLst/>
          </a:prstGeom>
        </p:spPr>
      </p:pic>
      <p:pic>
        <p:nvPicPr>
          <p:cNvPr id="160" name="Рисунок 15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539" y="3823978"/>
            <a:ext cx="134713" cy="134713"/>
          </a:xfrm>
          <a:prstGeom prst="rect">
            <a:avLst/>
          </a:prstGeom>
        </p:spPr>
      </p:pic>
      <p:pic>
        <p:nvPicPr>
          <p:cNvPr id="161" name="Рисунок 16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539" y="4083989"/>
            <a:ext cx="134713" cy="134713"/>
          </a:xfrm>
          <a:prstGeom prst="rect">
            <a:avLst/>
          </a:prstGeom>
        </p:spPr>
      </p:pic>
      <p:pic>
        <p:nvPicPr>
          <p:cNvPr id="162" name="Рисунок 16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539" y="4341216"/>
            <a:ext cx="134713" cy="134713"/>
          </a:xfrm>
          <a:prstGeom prst="rect">
            <a:avLst/>
          </a:prstGeom>
        </p:spPr>
      </p:pic>
      <p:pic>
        <p:nvPicPr>
          <p:cNvPr id="163" name="Рисунок 16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539" y="4601227"/>
            <a:ext cx="134713" cy="134713"/>
          </a:xfrm>
          <a:prstGeom prst="rect">
            <a:avLst/>
          </a:prstGeom>
        </p:spPr>
      </p:pic>
      <p:pic>
        <p:nvPicPr>
          <p:cNvPr id="164" name="Рисунок 16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539" y="4853000"/>
            <a:ext cx="134713" cy="134713"/>
          </a:xfrm>
          <a:prstGeom prst="rect">
            <a:avLst/>
          </a:prstGeom>
        </p:spPr>
      </p:pic>
      <p:pic>
        <p:nvPicPr>
          <p:cNvPr id="165" name="Рисунок 16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539" y="5113011"/>
            <a:ext cx="134713" cy="134713"/>
          </a:xfrm>
          <a:prstGeom prst="rect">
            <a:avLst/>
          </a:prstGeom>
        </p:spPr>
      </p:pic>
      <p:pic>
        <p:nvPicPr>
          <p:cNvPr id="166" name="Рисунок 16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539" y="5372765"/>
            <a:ext cx="134713" cy="134713"/>
          </a:xfrm>
          <a:prstGeom prst="rect">
            <a:avLst/>
          </a:prstGeom>
        </p:spPr>
      </p:pic>
      <p:sp>
        <p:nvSpPr>
          <p:cNvPr id="91" name="Прямоугольник 90"/>
          <p:cNvSpPr/>
          <p:nvPr/>
        </p:nvSpPr>
        <p:spPr>
          <a:xfrm>
            <a:off x="280854" y="611212"/>
            <a:ext cx="1128240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Оплата </a:t>
            </a:r>
            <a:r>
              <a:rPr lang="ru-R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производится в белорусских рублях по курсу </a:t>
            </a:r>
            <a:r>
              <a:rPr lang="ru-RU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Нацбанка</a:t>
            </a:r>
            <a:r>
              <a:rPr lang="ru-R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 на день оплаты.</a:t>
            </a: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Play" panose="020B00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807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86" r="-1"/>
          <a:stretch/>
        </p:blipFill>
        <p:spPr>
          <a:xfrm>
            <a:off x="2382" y="0"/>
            <a:ext cx="6365941" cy="685800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468212"/>
              </p:ext>
            </p:extLst>
          </p:nvPr>
        </p:nvGraphicFramePr>
        <p:xfrm>
          <a:off x="371475" y="880618"/>
          <a:ext cx="11282408" cy="5196840"/>
        </p:xfrm>
        <a:graphic>
          <a:graphicData uri="http://schemas.openxmlformats.org/drawingml/2006/table">
            <a:tbl>
              <a:tblPr firstCol="1">
                <a:tableStyleId>{1FECB4D8-DB02-4DC6-A0A2-4F2EBAE1DC90}</a:tableStyleId>
              </a:tblPr>
              <a:tblGrid>
                <a:gridCol w="5577439">
                  <a:extLst>
                    <a:ext uri="{9D8B030D-6E8A-4147-A177-3AD203B41FA5}">
                      <a16:colId xmlns:a16="http://schemas.microsoft.com/office/drawing/2014/main" val="515336905"/>
                    </a:ext>
                  </a:extLst>
                </a:gridCol>
                <a:gridCol w="1761054">
                  <a:extLst>
                    <a:ext uri="{9D8B030D-6E8A-4147-A177-3AD203B41FA5}">
                      <a16:colId xmlns:a16="http://schemas.microsoft.com/office/drawing/2014/main" val="1065579422"/>
                    </a:ext>
                  </a:extLst>
                </a:gridCol>
                <a:gridCol w="2172318">
                  <a:extLst>
                    <a:ext uri="{9D8B030D-6E8A-4147-A177-3AD203B41FA5}">
                      <a16:colId xmlns:a16="http://schemas.microsoft.com/office/drawing/2014/main" val="4049164029"/>
                    </a:ext>
                  </a:extLst>
                </a:gridCol>
                <a:gridCol w="1771597">
                  <a:extLst>
                    <a:ext uri="{9D8B030D-6E8A-4147-A177-3AD203B41FA5}">
                      <a16:colId xmlns:a16="http://schemas.microsoft.com/office/drawing/2014/main" val="4249871027"/>
                    </a:ext>
                  </a:extLst>
                </a:gridCol>
              </a:tblGrid>
              <a:tr h="257684">
                <a:tc>
                  <a:txBody>
                    <a:bodyPr/>
                    <a:lstStyle/>
                    <a:p>
                      <a:endParaRPr lang="ru-RU" sz="700" dirty="0"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baseline="0" dirty="0" err="1" smtClean="0">
                          <a:effectLst/>
                        </a:rPr>
                        <a:t>iKassa</a:t>
                      </a:r>
                      <a:r>
                        <a:rPr lang="ru-RU" sz="800" b="1" baseline="0" dirty="0" smtClean="0">
                          <a:effectLst/>
                        </a:rPr>
                        <a:t> </a:t>
                      </a:r>
                      <a:r>
                        <a:rPr lang="en-US" sz="800" b="1" dirty="0" smtClean="0">
                          <a:effectLst/>
                        </a:rPr>
                        <a:t>Standard</a:t>
                      </a:r>
                      <a:r>
                        <a:rPr lang="en-US" sz="800" b="1" baseline="0" dirty="0" smtClean="0">
                          <a:effectLst/>
                        </a:rPr>
                        <a:t> </a:t>
                      </a:r>
                      <a:endParaRPr lang="en-US" sz="800" b="1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baseline="0" dirty="0" err="1" smtClean="0">
                          <a:effectLst/>
                        </a:rPr>
                        <a:t>iKassa</a:t>
                      </a:r>
                      <a:r>
                        <a:rPr lang="ru-RU" sz="800" b="1" baseline="0" dirty="0" smtClean="0">
                          <a:effectLst/>
                        </a:rPr>
                        <a:t> </a:t>
                      </a:r>
                      <a:r>
                        <a:rPr lang="en-US" sz="800" b="1" dirty="0" smtClean="0">
                          <a:effectLst/>
                        </a:rPr>
                        <a:t>Professional</a:t>
                      </a:r>
                      <a:endParaRPr lang="en-US" sz="800" b="1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 err="1" smtClean="0">
                          <a:effectLst/>
                        </a:rPr>
                        <a:t>iKassa</a:t>
                      </a:r>
                      <a:r>
                        <a:rPr lang="ru-RU" sz="800" b="1" baseline="0" dirty="0" smtClean="0">
                          <a:effectLst/>
                        </a:rPr>
                        <a:t> </a:t>
                      </a:r>
                      <a:r>
                        <a:rPr lang="en-US" sz="800" b="1" dirty="0" smtClean="0">
                          <a:effectLst/>
                        </a:rPr>
                        <a:t>Ultimate</a:t>
                      </a:r>
                      <a:endParaRPr lang="en-US" sz="800" b="1" dirty="0" smtClean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4245315012"/>
                  </a:ext>
                </a:extLst>
              </a:tr>
              <a:tr h="257684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Цена при оплате за 1 месяц*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effectLst/>
                        </a:rPr>
                        <a:t>24 </a:t>
                      </a:r>
                      <a:r>
                        <a:rPr lang="en-US" sz="700" baseline="0" dirty="0" smtClean="0">
                          <a:effectLst/>
                        </a:rPr>
                        <a:t>(USD)</a:t>
                      </a:r>
                      <a:endParaRPr lang="en-US" sz="700" i="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effectLst/>
                        </a:rPr>
                        <a:t>34 </a:t>
                      </a:r>
                      <a:r>
                        <a:rPr lang="en-US" sz="700" baseline="0" dirty="0" smtClean="0">
                          <a:effectLst/>
                        </a:rPr>
                        <a:t>(USD)</a:t>
                      </a:r>
                      <a:endParaRPr lang="en-US" sz="700" i="0" dirty="0" smtClean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effectLst/>
                        </a:rPr>
                        <a:t>44 </a:t>
                      </a:r>
                      <a:r>
                        <a:rPr lang="en-US" sz="700" baseline="0" dirty="0" smtClean="0">
                          <a:effectLst/>
                        </a:rPr>
                        <a:t>(USD)</a:t>
                      </a:r>
                      <a:endParaRPr lang="en-US" sz="700" i="0" dirty="0" smtClean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488371044"/>
                  </a:ext>
                </a:extLst>
              </a:tr>
              <a:tr h="257684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Цена в месяц при оплате за 1 год*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effectLst/>
                        </a:rPr>
                        <a:t>21 </a:t>
                      </a:r>
                      <a:r>
                        <a:rPr lang="en-US" sz="700" baseline="0" dirty="0" smtClean="0">
                          <a:effectLst/>
                        </a:rPr>
                        <a:t>(USD)</a:t>
                      </a:r>
                      <a:endParaRPr lang="en-US" sz="700" i="0" dirty="0" smtClean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effectLst/>
                        </a:rPr>
                        <a:t>31 </a:t>
                      </a:r>
                      <a:r>
                        <a:rPr lang="en-US" sz="700" baseline="0" dirty="0" smtClean="0">
                          <a:effectLst/>
                        </a:rPr>
                        <a:t>(USD)</a:t>
                      </a:r>
                      <a:endParaRPr lang="en-US" sz="700" i="0" dirty="0" smtClean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effectLst/>
                        </a:rPr>
                        <a:t>41 </a:t>
                      </a:r>
                      <a:r>
                        <a:rPr lang="en-US" sz="700" baseline="0" dirty="0" smtClean="0">
                          <a:effectLst/>
                        </a:rPr>
                        <a:t>(USD)</a:t>
                      </a:r>
                      <a:endParaRPr lang="en-US" sz="700" i="0" dirty="0" smtClean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325303202"/>
                  </a:ext>
                </a:extLst>
              </a:tr>
              <a:tr h="25768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Количество чеков</a:t>
                      </a:r>
                      <a:endParaRPr kumimoji="0" lang="ru-RU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lay" panose="020B0000000000000000" pitchFamily="34" charset="0"/>
                        <a:ea typeface="+mn-ea"/>
                        <a:cs typeface="+mn-cs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Неограниченно</a:t>
                      </a:r>
                      <a:endParaRPr kumimoji="0" 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lay" panose="020B0000000000000000" pitchFamily="34" charset="0"/>
                        <a:ea typeface="+mn-ea"/>
                        <a:cs typeface="+mn-cs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Неограниченно</a:t>
                      </a:r>
                      <a:endParaRPr kumimoji="0" 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lay" panose="020B0000000000000000" pitchFamily="34" charset="0"/>
                        <a:ea typeface="+mn-ea"/>
                        <a:cs typeface="+mn-cs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Неограниченно</a:t>
                      </a:r>
                      <a:endParaRPr kumimoji="0" 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lay" panose="020B0000000000000000" pitchFamily="34" charset="0"/>
                        <a:ea typeface="+mn-ea"/>
                        <a:cs typeface="+mn-cs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471657126"/>
                  </a:ext>
                </a:extLst>
              </a:tr>
              <a:tr h="25768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Количество товаров в базе</a:t>
                      </a:r>
                      <a:endParaRPr kumimoji="0" lang="ru-RU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lay" panose="020B0000000000000000" pitchFamily="34" charset="0"/>
                        <a:ea typeface="+mn-ea"/>
                        <a:cs typeface="+mn-cs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До 1000</a:t>
                      </a:r>
                      <a:endParaRPr kumimoji="0" 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lay" panose="020B0000000000000000" pitchFamily="34" charset="0"/>
                        <a:ea typeface="+mn-ea"/>
                        <a:cs typeface="+mn-cs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До 3000</a:t>
                      </a:r>
                      <a:endParaRPr kumimoji="0" 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lay" panose="020B0000000000000000" pitchFamily="34" charset="0"/>
                        <a:ea typeface="+mn-ea"/>
                        <a:cs typeface="+mn-cs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До 5000</a:t>
                      </a:r>
                      <a:endParaRPr kumimoji="0" 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lay" panose="020B0000000000000000" pitchFamily="34" charset="0"/>
                        <a:ea typeface="+mn-ea"/>
                        <a:cs typeface="+mn-cs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798629944"/>
                  </a:ext>
                </a:extLst>
              </a:tr>
              <a:tr h="257684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Статистика продаж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334758647"/>
                  </a:ext>
                </a:extLst>
              </a:tr>
              <a:tr h="257684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Отчёт «Реализация»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363384084"/>
                  </a:ext>
                </a:extLst>
              </a:tr>
              <a:tr h="257684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Дисплей</a:t>
                      </a:r>
                      <a:r>
                        <a:rPr lang="ru-RU" sz="700" baseline="0" dirty="0" smtClean="0">
                          <a:effectLst/>
                        </a:rPr>
                        <a:t> покупателя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172384526"/>
                  </a:ext>
                </a:extLst>
              </a:tr>
              <a:tr h="257684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Интеграция с 1С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303425914"/>
                  </a:ext>
                </a:extLst>
              </a:tr>
              <a:tr h="257684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Финансовый модуль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86896133"/>
                  </a:ext>
                </a:extLst>
              </a:tr>
              <a:tr h="257684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Кассовый модуль (смены</a:t>
                      </a:r>
                      <a:r>
                        <a:rPr lang="ru-RU" sz="700" baseline="0" dirty="0" smtClean="0">
                          <a:effectLst/>
                        </a:rPr>
                        <a:t>, транзакции)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432795062"/>
                  </a:ext>
                </a:extLst>
              </a:tr>
              <a:tr h="257684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Склад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4192140304"/>
                  </a:ext>
                </a:extLst>
              </a:tr>
              <a:tr h="257684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Интеграция с весами и штрих-кодом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785627581"/>
                  </a:ext>
                </a:extLst>
              </a:tr>
              <a:tr h="257684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Печать ценников со штрих-кодом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560893583"/>
                  </a:ext>
                </a:extLst>
              </a:tr>
              <a:tr h="257684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Программы лояльности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4206299755"/>
                  </a:ext>
                </a:extLst>
              </a:tr>
              <a:tr h="257684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Дополнительные</a:t>
                      </a:r>
                      <a:r>
                        <a:rPr lang="ru-RU" sz="700" baseline="0" dirty="0" smtClean="0">
                          <a:effectLst/>
                        </a:rPr>
                        <a:t> способы оплаты (безнал, счёт клиента)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907966293"/>
                  </a:ext>
                </a:extLst>
              </a:tr>
              <a:tr h="257684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Отчёт «Движение по складу</a:t>
                      </a:r>
                      <a:r>
                        <a:rPr lang="ru-RU" sz="700" baseline="0" dirty="0" smtClean="0">
                          <a:effectLst/>
                        </a:rPr>
                        <a:t> расширен»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155905430"/>
                  </a:ext>
                </a:extLst>
              </a:tr>
              <a:tr h="257684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Акции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3296193532"/>
                  </a:ext>
                </a:extLst>
              </a:tr>
              <a:tr h="257684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Приём товара</a:t>
                      </a:r>
                      <a:r>
                        <a:rPr lang="ru-RU" sz="700" baseline="0" dirty="0" smtClean="0">
                          <a:effectLst/>
                        </a:rPr>
                        <a:t> сканером штрих-кода**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r" fontAlgn="t"/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263758746"/>
                  </a:ext>
                </a:extLst>
              </a:tr>
              <a:tr h="257684">
                <a:tc>
                  <a:txBody>
                    <a:bodyPr/>
                    <a:lstStyle/>
                    <a:p>
                      <a:pPr fontAlgn="t"/>
                      <a:r>
                        <a:rPr lang="ru-RU" sz="700" dirty="0" smtClean="0">
                          <a:effectLst/>
                        </a:rPr>
                        <a:t>Техподдержка</a:t>
                      </a:r>
                      <a:endParaRPr lang="ru-RU" sz="700" dirty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</a:rPr>
                        <a:t>9:00-18:00</a:t>
                      </a:r>
                      <a:endParaRPr lang="ru-RU" sz="700" dirty="0" smtClean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</a:rPr>
                        <a:t>9:00-18:00</a:t>
                      </a:r>
                      <a:endParaRPr lang="ru-RU" sz="700" dirty="0" smtClean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</a:rPr>
                        <a:t>8:00-24:00</a:t>
                      </a:r>
                      <a:endParaRPr lang="ru-RU" sz="700" dirty="0" smtClean="0">
                        <a:effectLst/>
                        <a:latin typeface="Play" panose="020B0000000000000000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3679716014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74" y="6275355"/>
            <a:ext cx="917372" cy="458686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3909136" y="6341265"/>
            <a:ext cx="4208936" cy="338554"/>
            <a:chOff x="3763908" y="6395487"/>
            <a:chExt cx="4208936" cy="33855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5718335" y="6395487"/>
              <a:ext cx="30328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dirty="0" smtClean="0">
                  <a:latin typeface="Play" panose="020B0000000000000000" pitchFamily="34" charset="0"/>
                  <a:ea typeface="Roboto" panose="02000000000000000000" pitchFamily="2" charset="0"/>
                </a:rPr>
                <a:t>5</a:t>
              </a:r>
              <a:endParaRPr lang="ru-RU" sz="1600" dirty="0">
                <a:latin typeface="Play" panose="020B0000000000000000" pitchFamily="34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3763908" y="6564764"/>
              <a:ext cx="1954427" cy="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>
              <a:stCxn id="8" idx="3"/>
            </p:cNvCxnSpPr>
            <p:nvPr/>
          </p:nvCxnSpPr>
          <p:spPr>
            <a:xfrm>
              <a:off x="6021623" y="6564764"/>
              <a:ext cx="1951221" cy="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3628" y="6157661"/>
            <a:ext cx="574197" cy="57638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281660" y="6071411"/>
            <a:ext cx="39883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* - за один кассовый терминал, за 30 календарных дней</a:t>
            </a: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Play" panose="020B0000000000000000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700" y="2227455"/>
            <a:ext cx="134713" cy="13471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699" y="5587432"/>
            <a:ext cx="134713" cy="134713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698" y="5328094"/>
            <a:ext cx="134713" cy="13471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698" y="5070606"/>
            <a:ext cx="134713" cy="134713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697" y="4806224"/>
            <a:ext cx="134713" cy="134713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369" y="5587432"/>
            <a:ext cx="134713" cy="134713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368" y="5328094"/>
            <a:ext cx="134713" cy="134713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697" y="2479303"/>
            <a:ext cx="134713" cy="134713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697" y="2736791"/>
            <a:ext cx="134713" cy="134713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697" y="2994279"/>
            <a:ext cx="134713" cy="134713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696" y="3258661"/>
            <a:ext cx="134713" cy="13471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695" y="3516149"/>
            <a:ext cx="134713" cy="134713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694" y="3773637"/>
            <a:ext cx="134713" cy="134713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694" y="4029781"/>
            <a:ext cx="134713" cy="134713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4827" y="4287269"/>
            <a:ext cx="134713" cy="134713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694" y="4547419"/>
            <a:ext cx="134713" cy="134713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371" y="2227455"/>
            <a:ext cx="134713" cy="134713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368" y="2479303"/>
            <a:ext cx="134713" cy="134713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368" y="2736791"/>
            <a:ext cx="134713" cy="134713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368" y="2994279"/>
            <a:ext cx="134713" cy="134713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367" y="3258661"/>
            <a:ext cx="134713" cy="134713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366" y="3516149"/>
            <a:ext cx="134713" cy="134713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365" y="3773637"/>
            <a:ext cx="134713" cy="134713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365" y="4029781"/>
            <a:ext cx="134713" cy="134713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498" y="4287269"/>
            <a:ext cx="134713" cy="134713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365" y="4547419"/>
            <a:ext cx="134713" cy="134713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5954" y="2224613"/>
            <a:ext cx="134713" cy="134713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5951" y="2476461"/>
            <a:ext cx="134713" cy="134713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5951" y="2733949"/>
            <a:ext cx="134713" cy="134713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5951" y="2991437"/>
            <a:ext cx="134713" cy="134713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5950" y="3255819"/>
            <a:ext cx="134713" cy="134713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5949" y="3513307"/>
            <a:ext cx="134713" cy="134713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5948" y="3770795"/>
            <a:ext cx="134713" cy="134713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5948" y="4026939"/>
            <a:ext cx="134713" cy="134713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7081" y="4284427"/>
            <a:ext cx="134713" cy="134713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5948" y="4544577"/>
            <a:ext cx="134713" cy="134713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365" y="4802136"/>
            <a:ext cx="134713" cy="134713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232" y="5062286"/>
            <a:ext cx="134713" cy="134713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5948" y="4802136"/>
            <a:ext cx="134713" cy="134713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4815" y="5062286"/>
            <a:ext cx="134713" cy="134713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1198" y="5328094"/>
            <a:ext cx="134713" cy="134713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0065" y="5588244"/>
            <a:ext cx="134713" cy="134713"/>
          </a:xfrm>
          <a:prstGeom prst="rect">
            <a:avLst/>
          </a:prstGeom>
        </p:spPr>
      </p:pic>
      <p:sp>
        <p:nvSpPr>
          <p:cNvPr id="60" name="Прямоугольник 59"/>
          <p:cNvSpPr/>
          <p:nvPr/>
        </p:nvSpPr>
        <p:spPr>
          <a:xfrm>
            <a:off x="4270057" y="6071411"/>
            <a:ext cx="39883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** - Скоро</a:t>
            </a: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Play" panose="020B0000000000000000" pitchFamily="34" charset="0"/>
            </a:endParaRPr>
          </a:p>
        </p:txBody>
      </p:sp>
      <p:sp>
        <p:nvSpPr>
          <p:cNvPr id="62" name="Объект 2"/>
          <p:cNvSpPr>
            <a:spLocks noGrp="1"/>
          </p:cNvSpPr>
          <p:nvPr>
            <p:ph idx="1"/>
          </p:nvPr>
        </p:nvSpPr>
        <p:spPr>
          <a:xfrm>
            <a:off x="280856" y="86240"/>
            <a:ext cx="11248684" cy="4882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latin typeface="Play" panose="020B0000000000000000" pitchFamily="34" charset="0"/>
                <a:ea typeface="Roboto" panose="02000000000000000000" pitchFamily="2" charset="0"/>
              </a:rPr>
              <a:t>Ценовые предложения для </a:t>
            </a:r>
            <a:r>
              <a:rPr lang="ru-RU" sz="2000" b="1" dirty="0" smtClean="0">
                <a:latin typeface="Play" panose="020B0000000000000000" pitchFamily="34" charset="0"/>
                <a:ea typeface="Roboto" panose="02000000000000000000" pitchFamily="2" charset="0"/>
              </a:rPr>
              <a:t>магазинов</a:t>
            </a:r>
            <a:endParaRPr lang="ru-RU" sz="2000" dirty="0">
              <a:latin typeface="Play" panose="020B0000000000000000" pitchFamily="34" charset="0"/>
              <a:ea typeface="Roboto" panose="02000000000000000000" pitchFamily="2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382" y="105894"/>
            <a:ext cx="57675" cy="342136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280855" y="414183"/>
            <a:ext cx="1128240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На </a:t>
            </a:r>
            <a:r>
              <a:rPr lang="ru-R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второе и последующие заведения - скидка 50% от указанного тарифного плана!</a:t>
            </a: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Play" panose="020B0000000000000000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80854" y="611212"/>
            <a:ext cx="1128240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Оплата </a:t>
            </a:r>
            <a:r>
              <a:rPr lang="ru-R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производится в белорусских рублях по курсу </a:t>
            </a:r>
            <a:r>
              <a:rPr lang="ru-RU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Нацбанка</a:t>
            </a:r>
            <a:r>
              <a:rPr lang="ru-R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Play" panose="020B0000000000000000" pitchFamily="34" charset="0"/>
              </a:rPr>
              <a:t> на день оплаты.</a:t>
            </a: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Play" panose="020B00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004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86" r="-1"/>
          <a:stretch/>
        </p:blipFill>
        <p:spPr>
          <a:xfrm>
            <a:off x="2382" y="0"/>
            <a:ext cx="6365941" cy="68580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376723" y="1509311"/>
            <a:ext cx="498333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Play" panose="020B0000000000000000" pitchFamily="34" charset="0"/>
                <a:ea typeface="Roboto" panose="02000000000000000000" pitchFamily="2" charset="0"/>
              </a:rPr>
              <a:t>По вопросам установки и использования программной кассы </a:t>
            </a:r>
            <a:r>
              <a:rPr lang="ru-RU" sz="2400" dirty="0" err="1">
                <a:latin typeface="Play" panose="020B0000000000000000" pitchFamily="34" charset="0"/>
                <a:ea typeface="Roboto" panose="02000000000000000000" pitchFamily="2" charset="0"/>
              </a:rPr>
              <a:t>iKassa</a:t>
            </a:r>
            <a:r>
              <a:rPr lang="ru-RU" sz="2400" dirty="0">
                <a:latin typeface="Play" panose="020B0000000000000000" pitchFamily="34" charset="0"/>
                <a:ea typeface="Roboto" panose="02000000000000000000" pitchFamily="2" charset="0"/>
              </a:rPr>
              <a:t> и </a:t>
            </a:r>
            <a:r>
              <a:rPr lang="ru-RU" sz="2400" dirty="0" err="1">
                <a:latin typeface="Play" panose="020B0000000000000000" pitchFamily="34" charset="0"/>
                <a:ea typeface="Roboto" panose="02000000000000000000" pitchFamily="2" charset="0"/>
              </a:rPr>
              <a:t>товароучетной</a:t>
            </a:r>
            <a:r>
              <a:rPr lang="ru-RU" sz="2400" dirty="0">
                <a:latin typeface="Play" panose="020B0000000000000000" pitchFamily="34" charset="0"/>
                <a:ea typeface="Roboto" panose="02000000000000000000" pitchFamily="2" charset="0"/>
              </a:rPr>
              <a:t> системы </a:t>
            </a:r>
            <a:r>
              <a:rPr lang="ru-RU" sz="2400" dirty="0" err="1" smtClean="0">
                <a:latin typeface="Play" panose="020B0000000000000000" pitchFamily="34" charset="0"/>
                <a:ea typeface="Roboto" panose="02000000000000000000" pitchFamily="2" charset="0"/>
              </a:rPr>
              <a:t>Caffesta</a:t>
            </a:r>
            <a:r>
              <a:rPr lang="ru-RU" sz="2400" dirty="0" smtClean="0">
                <a:latin typeface="Play" panose="020B0000000000000000" pitchFamily="34" charset="0"/>
                <a:ea typeface="Roboto" panose="02000000000000000000" pitchFamily="2" charset="0"/>
              </a:rPr>
              <a:t>, а также </a:t>
            </a:r>
            <a:r>
              <a:rPr lang="ru-RU" sz="2400" dirty="0">
                <a:latin typeface="Play" panose="020B0000000000000000" pitchFamily="34" charset="0"/>
                <a:ea typeface="Roboto" panose="02000000000000000000" pitchFamily="2" charset="0"/>
              </a:rPr>
              <a:t>по разработке и внедрению индивидуальных интеграционных решений для Вашего </a:t>
            </a:r>
            <a:r>
              <a:rPr lang="ru-RU" sz="2400" dirty="0" smtClean="0">
                <a:latin typeface="Play" panose="020B0000000000000000" pitchFamily="34" charset="0"/>
                <a:ea typeface="Roboto" panose="02000000000000000000" pitchFamily="2" charset="0"/>
              </a:rPr>
              <a:t>бизнеса обращайтесь </a:t>
            </a:r>
            <a:r>
              <a:rPr lang="ru-RU" sz="2400" dirty="0">
                <a:latin typeface="Play" panose="020B0000000000000000" pitchFamily="34" charset="0"/>
                <a:ea typeface="Roboto" panose="02000000000000000000" pitchFamily="2" charset="0"/>
              </a:rPr>
              <a:t>в отдел продаж </a:t>
            </a:r>
            <a:r>
              <a:rPr lang="ru-RU" sz="2400" dirty="0" err="1">
                <a:latin typeface="Play" panose="020B0000000000000000" pitchFamily="34" charset="0"/>
                <a:ea typeface="Roboto" panose="02000000000000000000" pitchFamily="2" charset="0"/>
              </a:rPr>
              <a:t>iKassa</a:t>
            </a:r>
            <a:endParaRPr lang="ru-RU" sz="2400" dirty="0">
              <a:latin typeface="Play" panose="020B0000000000000000" pitchFamily="34" charset="0"/>
              <a:ea typeface="Roboto" panose="02000000000000000000" pitchFamily="2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74" y="6079128"/>
            <a:ext cx="1309826" cy="654913"/>
          </a:xfrm>
          <a:prstGeom prst="rect">
            <a:avLst/>
          </a:prstGeom>
        </p:spPr>
      </p:pic>
      <p:grpSp>
        <p:nvGrpSpPr>
          <p:cNvPr id="18" name="Группа 17"/>
          <p:cNvGrpSpPr/>
          <p:nvPr/>
        </p:nvGrpSpPr>
        <p:grpSpPr>
          <a:xfrm>
            <a:off x="3909136" y="6341265"/>
            <a:ext cx="4208936" cy="338554"/>
            <a:chOff x="3763908" y="6395487"/>
            <a:chExt cx="4208936" cy="338554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5718335" y="6395487"/>
              <a:ext cx="30328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dirty="0" smtClean="0">
                  <a:latin typeface="Play" panose="020B0000000000000000" pitchFamily="34" charset="0"/>
                  <a:ea typeface="Roboto" panose="02000000000000000000" pitchFamily="2" charset="0"/>
                </a:rPr>
                <a:t>6</a:t>
              </a:r>
              <a:endParaRPr lang="ru-RU" sz="1600" dirty="0">
                <a:latin typeface="Play" panose="020B0000000000000000" pitchFamily="34" charset="0"/>
              </a:endParaRPr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>
              <a:off x="3763908" y="6564764"/>
              <a:ext cx="1954427" cy="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>
              <a:stCxn id="22" idx="3"/>
            </p:cNvCxnSpPr>
            <p:nvPr/>
          </p:nvCxnSpPr>
          <p:spPr>
            <a:xfrm>
              <a:off x="6021623" y="6564764"/>
              <a:ext cx="1951221" cy="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674" y="5752170"/>
            <a:ext cx="978152" cy="98187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851" y="3350184"/>
            <a:ext cx="658719" cy="65871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203" y="1627852"/>
            <a:ext cx="656367" cy="658458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203" y="2485552"/>
            <a:ext cx="656367" cy="658458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851" y="4220386"/>
            <a:ext cx="658719" cy="658719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6957997" y="2594321"/>
            <a:ext cx="37600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Play" panose="020B0000000000000000" pitchFamily="34" charset="0"/>
                <a:ea typeface="Roboto" panose="02000000000000000000" pitchFamily="2" charset="0"/>
              </a:rPr>
              <a:t>sales@ikassa.by</a:t>
            </a:r>
            <a:endParaRPr lang="ru-RU" sz="2000" dirty="0">
              <a:latin typeface="Play" panose="020B0000000000000000" pitchFamily="34" charset="0"/>
              <a:ea typeface="Roboto" panose="02000000000000000000" pitchFamily="2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951238" y="3493599"/>
            <a:ext cx="37600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Play" panose="020B0000000000000000" pitchFamily="34" charset="0"/>
                <a:ea typeface="Roboto" panose="02000000000000000000" pitchFamily="2" charset="0"/>
              </a:rPr>
              <a:t>+375 (29) 606-97-90</a:t>
            </a:r>
            <a:endParaRPr lang="ru-RU" sz="2000" dirty="0">
              <a:latin typeface="Play" panose="020B0000000000000000" pitchFamily="34" charset="0"/>
              <a:ea typeface="Roboto" panose="02000000000000000000" pitchFamily="2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951238" y="1578423"/>
            <a:ext cx="48820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Play" panose="020B0000000000000000" pitchFamily="34" charset="0"/>
                <a:ea typeface="Roboto" panose="02000000000000000000" pitchFamily="2" charset="0"/>
              </a:rPr>
              <a:t>Руководитель отдела продаж</a:t>
            </a:r>
          </a:p>
          <a:p>
            <a:r>
              <a:rPr lang="ru-RU" sz="2000" dirty="0" smtClean="0">
                <a:latin typeface="Play" panose="020B0000000000000000" pitchFamily="34" charset="0"/>
                <a:ea typeface="Roboto" panose="02000000000000000000" pitchFamily="2" charset="0"/>
              </a:rPr>
              <a:t>Александра </a:t>
            </a:r>
            <a:r>
              <a:rPr lang="ru-RU" sz="2000" dirty="0" err="1" smtClean="0">
                <a:latin typeface="Play" panose="020B0000000000000000" pitchFamily="34" charset="0"/>
                <a:ea typeface="Roboto" panose="02000000000000000000" pitchFamily="2" charset="0"/>
              </a:rPr>
              <a:t>Карасёва</a:t>
            </a:r>
            <a:endParaRPr lang="ru-RU" sz="2000" dirty="0">
              <a:latin typeface="Play" panose="020B0000000000000000" pitchFamily="34" charset="0"/>
              <a:ea typeface="Roboto" panose="02000000000000000000" pitchFamily="2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951238" y="4329155"/>
            <a:ext cx="47631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Play" panose="020B0000000000000000" pitchFamily="34" charset="0"/>
                <a:ea typeface="Roboto" panose="02000000000000000000" pitchFamily="2" charset="0"/>
              </a:rPr>
              <a:t>iKassa.by</a:t>
            </a:r>
            <a:endParaRPr lang="ru-RU" sz="2000" dirty="0">
              <a:latin typeface="Play" panose="020B0000000000000000" pitchFamily="34" charset="0"/>
              <a:ea typeface="Roboto" panose="02000000000000000000" pitchFamily="2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5647006" y="2541234"/>
            <a:ext cx="9022" cy="1352475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851" y="1627852"/>
            <a:ext cx="658720" cy="658720"/>
          </a:xfrm>
          <a:prstGeom prst="rect">
            <a:avLst/>
          </a:prstGeom>
        </p:spPr>
      </p:pic>
      <p:sp>
        <p:nvSpPr>
          <p:cNvPr id="21" name="Объект 2"/>
          <p:cNvSpPr>
            <a:spLocks noGrp="1"/>
          </p:cNvSpPr>
          <p:nvPr>
            <p:ph idx="1"/>
          </p:nvPr>
        </p:nvSpPr>
        <p:spPr>
          <a:xfrm>
            <a:off x="376723" y="493055"/>
            <a:ext cx="11248684" cy="4882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Play" panose="020B0000000000000000" pitchFamily="34" charset="0"/>
                <a:ea typeface="Roboto" panose="02000000000000000000" pitchFamily="2" charset="0"/>
              </a:rPr>
              <a:t>Наши контакты</a:t>
            </a:r>
            <a:endParaRPr lang="ru-RU" sz="2400" dirty="0">
              <a:latin typeface="Play" panose="020B0000000000000000" pitchFamily="34" charset="0"/>
              <a:ea typeface="Roboto" panose="02000000000000000000" pitchFamily="2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382" y="443066"/>
            <a:ext cx="45719" cy="476851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4031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584</Words>
  <Application>Microsoft Office PowerPoint</Application>
  <PresentationFormat>Широкоэкранный</PresentationFormat>
  <Paragraphs>129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(Основной текст)</vt:lpstr>
      <vt:lpstr>Calibri Light</vt:lpstr>
      <vt:lpstr>Play</vt:lpstr>
      <vt:lpstr>Roboto</vt:lpstr>
      <vt:lpstr>Tahoma</vt:lpstr>
      <vt:lpstr>Wingdings</vt:lpstr>
      <vt:lpstr>Тема Office</vt:lpstr>
      <vt:lpstr>iKassa Caffesta</vt:lpstr>
      <vt:lpstr>Автоматизация заказов, учет и контроль, отчеты в реальном времени из любой точки мира</vt:lpstr>
      <vt:lpstr>Посмотрите, как работает Caffesta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iKassa Courier</dc:title>
  <dc:creator>User</dc:creator>
  <cp:lastModifiedBy>User</cp:lastModifiedBy>
  <cp:revision>40</cp:revision>
  <dcterms:created xsi:type="dcterms:W3CDTF">2020-08-06T07:31:27Z</dcterms:created>
  <dcterms:modified xsi:type="dcterms:W3CDTF">2020-09-23T07:08:29Z</dcterms:modified>
</cp:coreProperties>
</file>